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65" r:id="rId2"/>
    <p:sldId id="451" r:id="rId3"/>
    <p:sldId id="454" r:id="rId4"/>
    <p:sldId id="809" r:id="rId5"/>
    <p:sldId id="452" r:id="rId6"/>
    <p:sldId id="806" r:id="rId7"/>
    <p:sldId id="81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EFC"/>
    <a:srgbClr val="003EFF"/>
    <a:srgbClr val="00FF70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7/16/19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8994-EAA8-304E-8305-529A377A267D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CEE14049-1B8B-AC45-BA25-E75FAE4F1DA7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CA8D-D914-E54B-BDBF-556755025C8C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6AA7-8917-B34C-83E1-5B6384AA0940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8567-65F1-4247-83AE-7C9B88797765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3B92-87C8-8B4C-B918-D634C8005916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Spectral Vectors and Angles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65F76-AFED-5C49-9E63-EC610D62CE74}"/>
              </a:ext>
            </a:extLst>
          </p:cNvPr>
          <p:cNvSpPr txBox="1"/>
          <p:nvPr/>
        </p:nvSpPr>
        <p:spPr>
          <a:xfrm>
            <a:off x="234176" y="4672360"/>
            <a:ext cx="87425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Use the spectral angle mapper to identify coral in </a:t>
            </a:r>
            <a:r>
              <a:rPr lang="en-US" dirty="0" err="1"/>
              <a:t>Kahneoe</a:t>
            </a:r>
            <a:r>
              <a:rPr lang="en-US" dirty="0"/>
              <a:t> Bay.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7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Imagine each spectrum is a vector, e.g. a point in d-dimensional space, represented by d numbers each.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An image cube becomes a data cloud of points. </a:t>
            </a:r>
          </a:p>
          <a:p>
            <a:endParaRPr lang="en-US" dirty="0"/>
          </a:p>
          <a:p>
            <a:r>
              <a:rPr lang="en-US" dirty="0"/>
              <a:t>… now generalize this idea to 400 channels.  We can’t visualize this, but the same mathematical tools apply.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E27F40-6A89-3545-890F-FCAFAD017A1D}"/>
              </a:ext>
            </a:extLst>
          </p:cNvPr>
          <p:cNvGrpSpPr/>
          <p:nvPr/>
        </p:nvGrpSpPr>
        <p:grpSpPr>
          <a:xfrm>
            <a:off x="4259766" y="1785624"/>
            <a:ext cx="4271970" cy="4092908"/>
            <a:chOff x="4037718" y="1737625"/>
            <a:chExt cx="4806252" cy="46047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B6E590-2290-6646-996F-845243C30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" b="5758"/>
            <a:stretch/>
          </p:blipFill>
          <p:spPr>
            <a:xfrm>
              <a:off x="4376273" y="1737625"/>
              <a:ext cx="4467697" cy="44314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7B735-888E-B643-A634-2B60A230D6C3}"/>
                </a:ext>
              </a:extLst>
            </p:cNvPr>
            <p:cNvSpPr txBox="1"/>
            <p:nvPr/>
          </p:nvSpPr>
          <p:spPr>
            <a:xfrm>
              <a:off x="6066263" y="603464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20773-92F5-E84E-85A1-B2F11B9D6501}"/>
                </a:ext>
              </a:extLst>
            </p:cNvPr>
            <p:cNvSpPr txBox="1"/>
            <p:nvPr/>
          </p:nvSpPr>
          <p:spPr>
            <a:xfrm rot="16200000">
              <a:off x="3691309" y="3581455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150AA-15EF-4449-9F67-A2BE883B8C35}"/>
                </a:ext>
              </a:extLst>
            </p:cNvPr>
            <p:cNvSpPr txBox="1"/>
            <p:nvPr/>
          </p:nvSpPr>
          <p:spPr>
            <a:xfrm>
              <a:off x="5441072" y="2481327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spectra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D5A5A3-2D82-8D45-9A13-EE23F5D66E76}"/>
                </a:ext>
              </a:extLst>
            </p:cNvPr>
            <p:cNvCxnSpPr/>
            <p:nvPr/>
          </p:nvCxnSpPr>
          <p:spPr>
            <a:xfrm>
              <a:off x="5932449" y="2956907"/>
              <a:ext cx="66907" cy="778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CD96E7-D2A7-4A47-A22B-121C680AE26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688" y="2787146"/>
              <a:ext cx="695467" cy="41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85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073C92-7394-4F47-97CA-744DA4035447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49CF352-41A9-0546-8518-FFD5336ED57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-dimensional </a:t>
                </a:r>
                <a:r>
                  <a:rPr lang="en-US" dirty="0"/>
                  <a:t>column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, their dot product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scalar sum of element-wise products written: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49CF352-41A9-0546-8518-FFD5336ED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l="-1698" t="-17647" b="-2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DD76-B813-0049-BDD1-D676E3E7B0F9}"/>
              </a:ext>
            </a:extLst>
          </p:cNvPr>
          <p:cNvGrpSpPr/>
          <p:nvPr/>
        </p:nvGrpSpPr>
        <p:grpSpPr>
          <a:xfrm>
            <a:off x="4891982" y="4119346"/>
            <a:ext cx="1694985" cy="1422342"/>
            <a:chOff x="970156" y="3429000"/>
            <a:chExt cx="2877015" cy="24142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823B62-AFBD-214C-B2B7-E9D4BDA16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3429000"/>
              <a:ext cx="2007717" cy="241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EA5684-B695-464A-B9CD-573D18A20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4259766"/>
              <a:ext cx="2877015" cy="1583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FE54E1-6525-5545-B885-E25E66CA2CBB}"/>
                </a:ext>
              </a:extLst>
            </p:cNvPr>
            <p:cNvCxnSpPr/>
            <p:nvPr/>
          </p:nvCxnSpPr>
          <p:spPr>
            <a:xfrm>
              <a:off x="970156" y="3635298"/>
              <a:ext cx="0" cy="220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1F9A7B-1CCC-BC48-8828-A0F2579A0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156" y="5843239"/>
              <a:ext cx="21559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/>
              <p:nvPr/>
            </p:nvSpPr>
            <p:spPr>
              <a:xfrm>
                <a:off x="3984169" y="2018559"/>
                <a:ext cx="90781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69" y="2018559"/>
                <a:ext cx="907813" cy="281937"/>
              </a:xfrm>
              <a:prstGeom prst="rect">
                <a:avLst/>
              </a:prstGeom>
              <a:blipFill>
                <a:blip r:embed="rId3"/>
                <a:stretch>
                  <a:fillRect l="-1389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/>
              <p:nvPr/>
            </p:nvSpPr>
            <p:spPr>
              <a:xfrm>
                <a:off x="820465" y="2078488"/>
                <a:ext cx="1063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5" y="2078488"/>
                <a:ext cx="1063368" cy="276999"/>
              </a:xfrm>
              <a:prstGeom prst="rect">
                <a:avLst/>
              </a:prstGeom>
              <a:blipFill>
                <a:blip r:embed="rId4"/>
                <a:stretch>
                  <a:fillRect l="-2381" t="-4545" r="-476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/>
              <p:nvPr/>
            </p:nvSpPr>
            <p:spPr>
              <a:xfrm>
                <a:off x="7073513" y="1763431"/>
                <a:ext cx="125002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13" y="1763431"/>
                <a:ext cx="1250022" cy="784574"/>
              </a:xfrm>
              <a:prstGeom prst="rect">
                <a:avLst/>
              </a:prstGeom>
              <a:blipFill>
                <a:blip r:embed="rId5"/>
                <a:stretch>
                  <a:fillRect l="-30303" t="-109524" r="-8081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413530-A660-234E-B3A9-94BF44EBB405}"/>
              </a:ext>
            </a:extLst>
          </p:cNvPr>
          <p:cNvSpPr txBox="1"/>
          <p:nvPr/>
        </p:nvSpPr>
        <p:spPr>
          <a:xfrm>
            <a:off x="2201602" y="2020913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A34E3-4C12-AE49-88F6-B938636BD2CA}"/>
              </a:ext>
            </a:extLst>
          </p:cNvPr>
          <p:cNvSpPr txBox="1"/>
          <p:nvPr/>
        </p:nvSpPr>
        <p:spPr>
          <a:xfrm>
            <a:off x="5389857" y="1971052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026" y="2669018"/>
                <a:ext cx="8232774" cy="436031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normalized, this is the magnitude of the orthogonal projection of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2669018"/>
                <a:ext cx="8232774" cy="436031"/>
              </a:xfrm>
              <a:prstGeom prst="rect">
                <a:avLst/>
              </a:prstGeom>
              <a:blipFill>
                <a:blip r:embed="rId6"/>
                <a:stretch>
                  <a:fillRect l="-1698" t="-14286" b="-1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/>
              <p:nvPr/>
            </p:nvSpPr>
            <p:spPr>
              <a:xfrm>
                <a:off x="1006319" y="4331790"/>
                <a:ext cx="2211438" cy="90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319" y="4331790"/>
                <a:ext cx="2211438" cy="906145"/>
              </a:xfrm>
              <a:prstGeom prst="rect">
                <a:avLst/>
              </a:prstGeom>
              <a:blipFill>
                <a:blip r:embed="rId7"/>
                <a:stretch>
                  <a:fillRect l="-571" b="-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946" y="5683586"/>
                <a:ext cx="8232774" cy="436031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dirty="0"/>
                  <a:t>It describes the similarity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46" y="5683586"/>
                <a:ext cx="8232774" cy="436031"/>
              </a:xfrm>
              <a:prstGeom prst="rect">
                <a:avLst/>
              </a:prstGeom>
              <a:blipFill>
                <a:blip r:embed="rId8"/>
                <a:stretch>
                  <a:fillRect l="-1387" t="-14286" b="-5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/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/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  <a:blipFill>
                <a:blip r:embed="rId10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83A11-3AF4-B348-B5E5-6A29A42A4A0D}"/>
              </a:ext>
            </a:extLst>
          </p:cNvPr>
          <p:cNvCxnSpPr>
            <a:cxnSpLocks/>
          </p:cNvCxnSpPr>
          <p:nvPr/>
        </p:nvCxnSpPr>
        <p:spPr>
          <a:xfrm>
            <a:off x="6074823" y="4159645"/>
            <a:ext cx="320810" cy="489443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C6B47475-727C-0745-848A-43DC4E688AB4}"/>
              </a:ext>
            </a:extLst>
          </p:cNvPr>
          <p:cNvSpPr/>
          <p:nvPr/>
        </p:nvSpPr>
        <p:spPr>
          <a:xfrm rot="14528462">
            <a:off x="5607774" y="4489588"/>
            <a:ext cx="318094" cy="1687190"/>
          </a:xfrm>
          <a:prstGeom prst="leftBrace">
            <a:avLst>
              <a:gd name="adj1" fmla="val 8333"/>
              <a:gd name="adj2" fmla="val 8370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/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9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27C5-89D6-4943-9433-932F18213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spectral angle </a:t>
            </a:r>
            <a:r>
              <a:rPr lang="en-US" dirty="0"/>
              <a:t>relates to the arccosine of the normalized dot product.  It describes the angle between two high-dimensional vectors.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3BEB75-8904-B249-8AC2-2C745DFEAE4D}"/>
              </a:ext>
            </a:extLst>
          </p:cNvPr>
          <p:cNvCxnSpPr>
            <a:cxnSpLocks/>
          </p:cNvCxnSpPr>
          <p:nvPr/>
        </p:nvCxnSpPr>
        <p:spPr>
          <a:xfrm flipV="1">
            <a:off x="1182029" y="2207942"/>
            <a:ext cx="2698595" cy="3245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649730-76DF-7944-AD9E-19733E1B2BED}"/>
              </a:ext>
            </a:extLst>
          </p:cNvPr>
          <p:cNvCxnSpPr>
            <a:cxnSpLocks/>
          </p:cNvCxnSpPr>
          <p:nvPr/>
        </p:nvCxnSpPr>
        <p:spPr>
          <a:xfrm flipV="1">
            <a:off x="1182029" y="3735659"/>
            <a:ext cx="4081346" cy="171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F03FED-BA01-3D48-8E87-D6B6D77AF2AF}"/>
              </a:ext>
            </a:extLst>
          </p:cNvPr>
          <p:cNvCxnSpPr/>
          <p:nvPr/>
        </p:nvCxnSpPr>
        <p:spPr>
          <a:xfrm>
            <a:off x="1182029" y="3245006"/>
            <a:ext cx="0" cy="2207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3E1AEB-57C5-CC46-B371-44DCED2914CA}"/>
              </a:ext>
            </a:extLst>
          </p:cNvPr>
          <p:cNvCxnSpPr>
            <a:cxnSpLocks/>
          </p:cNvCxnSpPr>
          <p:nvPr/>
        </p:nvCxnSpPr>
        <p:spPr>
          <a:xfrm flipH="1">
            <a:off x="1182029" y="5452947"/>
            <a:ext cx="21559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0C4B24E-2DCD-CB43-AE4F-11B30EF3BDB4}"/>
              </a:ext>
            </a:extLst>
          </p:cNvPr>
          <p:cNvSpPr/>
          <p:nvPr/>
        </p:nvSpPr>
        <p:spPr>
          <a:xfrm>
            <a:off x="1473819" y="4772723"/>
            <a:ext cx="524108" cy="60216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/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blipFill>
                <a:blip r:embed="rId2"/>
                <a:stretch>
                  <a:fillRect l="-12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/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/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937BF1C-904B-1549-9292-8AC98485EE98}"/>
              </a:ext>
            </a:extLst>
          </p:cNvPr>
          <p:cNvSpPr txBox="1">
            <a:spLocks/>
          </p:cNvSpPr>
          <p:nvPr/>
        </p:nvSpPr>
        <p:spPr>
          <a:xfrm>
            <a:off x="4031394" y="4674684"/>
            <a:ext cx="4806176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It quantifies the match between spectral </a:t>
            </a:r>
            <a:r>
              <a:rPr lang="en-US" i="1" dirty="0"/>
              <a:t>shapes</a:t>
            </a:r>
            <a:r>
              <a:rPr lang="en-US" dirty="0"/>
              <a:t> shapes, and is invariant to vector </a:t>
            </a:r>
            <a:r>
              <a:rPr lang="en-US" i="1" dirty="0"/>
              <a:t>magnitudes</a:t>
            </a:r>
            <a:r>
              <a:rPr lang="en-US" dirty="0"/>
              <a:t>.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A0CCFB0-E60F-8147-A423-E8281FBD8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D10A09-E430-2A4D-8F4B-542235A94774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8F5EBD5-4F0F-3E44-BB07-AF6155704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C8F4BB-9489-5049-9A48-71A340C6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/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07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8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>
            <a:extLst>
              <a:ext uri="{FF2B5EF4-FFF2-40B4-BE49-F238E27FC236}">
                <a16:creationId xmlns:a16="http://schemas.microsoft.com/office/drawing/2014/main" id="{E646A0E7-8930-CA48-9C19-20E436161505}"/>
              </a:ext>
            </a:extLst>
          </p:cNvPr>
          <p:cNvSpPr/>
          <p:nvPr/>
        </p:nvSpPr>
        <p:spPr>
          <a:xfrm rot="5400000">
            <a:off x="4258869" y="2902844"/>
            <a:ext cx="1019609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A297E8-E0E4-8841-BD16-DB1FB677F5E1}"/>
              </a:ext>
            </a:extLst>
          </p:cNvPr>
          <p:cNvSpPr/>
          <p:nvPr/>
        </p:nvSpPr>
        <p:spPr>
          <a:xfrm rot="10800000">
            <a:off x="5446861" y="2059012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3609121" y="2085777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2: Spectral angle mapping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68646" y="1435417"/>
            <a:ext cx="3195438" cy="1975249"/>
            <a:chOff x="6344529" y="3317257"/>
            <a:chExt cx="5176912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734581" cy="969158"/>
              <a:chOff x="10798352" y="2165135"/>
              <a:chExt cx="734581" cy="969158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2"/>
                <a:ext cx="73458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860BF-FBC6-D24A-8997-914E57277867}"/>
              </a:ext>
            </a:extLst>
          </p:cNvPr>
          <p:cNvGrpSpPr/>
          <p:nvPr/>
        </p:nvGrpSpPr>
        <p:grpSpPr>
          <a:xfrm>
            <a:off x="3675503" y="3607440"/>
            <a:ext cx="3881946" cy="2862778"/>
            <a:chOff x="2986940" y="3630097"/>
            <a:chExt cx="3881946" cy="28627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C3F22C-AF48-8346-B1EB-794332B21337}"/>
                </a:ext>
              </a:extLst>
            </p:cNvPr>
            <p:cNvSpPr/>
            <p:nvPr/>
          </p:nvSpPr>
          <p:spPr>
            <a:xfrm>
              <a:off x="2986940" y="3630097"/>
              <a:ext cx="3881946" cy="28627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7F5EB6-D651-E349-94FE-58B65EFE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4" r="11286" b="8029"/>
            <a:stretch/>
          </p:blipFill>
          <p:spPr>
            <a:xfrm>
              <a:off x="3091543" y="3656863"/>
              <a:ext cx="3635828" cy="27471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CAD15-9818-2A46-9602-58692336A8FC}"/>
                </a:ext>
              </a:extLst>
            </p:cNvPr>
            <p:cNvSpPr txBox="1"/>
            <p:nvPr/>
          </p:nvSpPr>
          <p:spPr>
            <a:xfrm>
              <a:off x="3349055" y="3754761"/>
              <a:ext cx="2839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Spectral angle for target 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A3CD2E-7D62-114F-871F-8D0AE16058CA}"/>
              </a:ext>
            </a:extLst>
          </p:cNvPr>
          <p:cNvSpPr txBox="1"/>
          <p:nvPr/>
        </p:nvSpPr>
        <p:spPr>
          <a:xfrm>
            <a:off x="759161" y="1019632"/>
            <a:ext cx="2646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Full spectrum data cube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E92F7-2181-C14D-B069-5ACC50699E97}"/>
              </a:ext>
            </a:extLst>
          </p:cNvPr>
          <p:cNvSpPr txBox="1"/>
          <p:nvPr/>
        </p:nvSpPr>
        <p:spPr>
          <a:xfrm>
            <a:off x="5824989" y="1019632"/>
            <a:ext cx="28777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 signatures (1 of 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EE9E1-9D0D-D245-9E7A-4A93E5F7DEF3}"/>
              </a:ext>
            </a:extLst>
          </p:cNvPr>
          <p:cNvSpPr txBox="1"/>
          <p:nvPr/>
        </p:nvSpPr>
        <p:spPr>
          <a:xfrm>
            <a:off x="4081346" y="1823810"/>
            <a:ext cx="14385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Spectral Angle Calculation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29FEBB-D571-7B46-8557-7A95FB09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0698" y="1465533"/>
            <a:ext cx="2684656" cy="17897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5549" y="3818652"/>
            <a:ext cx="3011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Automate the scavenger hunt!</a:t>
            </a:r>
          </a:p>
          <a:p>
            <a:endParaRPr lang="en-US" sz="900" dirty="0"/>
          </a:p>
          <a:p>
            <a:r>
              <a:rPr lang="en-US" dirty="0"/>
              <a:t>Calculate the spectral angle map for every target signature.</a:t>
            </a:r>
          </a:p>
          <a:p>
            <a:endParaRPr lang="en-US" sz="900" dirty="0"/>
          </a:p>
          <a:p>
            <a:r>
              <a:rPr lang="en-US" dirty="0"/>
              <a:t>Save a map for each answer.  Does it match your intuition?</a:t>
            </a:r>
          </a:p>
        </p:txBody>
      </p:sp>
    </p:spTree>
    <p:extLst>
      <p:ext uri="{BB962C8B-B14F-4D97-AF65-F5344CB8AC3E}">
        <p14:creationId xmlns:p14="http://schemas.microsoft.com/office/powerpoint/2010/main" val="2973045722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445</TotalTime>
  <Words>365</Words>
  <Application>Microsoft Macintosh PowerPoint</Application>
  <PresentationFormat>On-screen Show (4:3)</PresentationFormat>
  <Paragraphs>56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Times</vt:lpstr>
      <vt:lpstr>NASA-JPL White Templates</vt:lpstr>
      <vt:lpstr>PowerPoint Presentation</vt:lpstr>
      <vt:lpstr>PowerPoint Presentation</vt:lpstr>
      <vt:lpstr>Imagine each spectrum is a vector, e.g. a point in d-dimensional space, represented by d numbers each.</vt:lpstr>
      <vt:lpstr>For d-dimensional column vectors a and b, their dot product α is the scalar sum of element-wise products written:</vt:lpstr>
      <vt:lpstr>The spectral angle relates to the arccosine of the normalized dot product.  It describes the angle between two high-dimensional vectors.</vt:lpstr>
      <vt:lpstr>PowerPoint Presentation</vt:lpstr>
      <vt:lpstr>Exercise 2: Spectral angle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52</cp:revision>
  <cp:lastPrinted>2014-07-14T23:49:38Z</cp:lastPrinted>
  <dcterms:created xsi:type="dcterms:W3CDTF">2019-07-06T21:56:51Z</dcterms:created>
  <dcterms:modified xsi:type="dcterms:W3CDTF">2019-07-16T18:11:28Z</dcterms:modified>
</cp:coreProperties>
</file>